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sldIdLst>
    <p:sldId id="256" r:id="rId5"/>
    <p:sldId id="305" r:id="rId7"/>
    <p:sldId id="298" r:id="rId8"/>
    <p:sldId id="299" r:id="rId9"/>
    <p:sldId id="297" r:id="rId10"/>
    <p:sldId id="301" r:id="rId11"/>
    <p:sldId id="265" r:id="rId12"/>
    <p:sldId id="266" r:id="rId13"/>
    <p:sldId id="333" r:id="rId14"/>
    <p:sldId id="353" r:id="rId15"/>
    <p:sldId id="358" r:id="rId16"/>
    <p:sldId id="359" r:id="rId17"/>
    <p:sldId id="360" r:id="rId18"/>
    <p:sldId id="307" r:id="rId19"/>
    <p:sldId id="293" r:id="rId20"/>
    <p:sldId id="275" r:id="rId21"/>
  </p:sldIdLst>
  <p:sldSz cx="10080625" cy="7559675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163356"/>
    <a:srgbClr val="102640"/>
    <a:srgbClr val="7DF52B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0" autoAdjust="0"/>
  </p:normalViewPr>
  <p:slideViewPr>
    <p:cSldViewPr snapToGrid="0">
      <p:cViewPr>
        <p:scale>
          <a:sx n="60" d="100"/>
          <a:sy n="60" d="100"/>
        </p:scale>
        <p:origin x="-1482" y="-120"/>
      </p:cViewPr>
      <p:guideLst>
        <p:guide orient="horz" pos="2380"/>
        <p:guide pos="31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036C343-5EE4-4E40-81A8-93035091F60D}" type="slidenum">
              <a:rPr lang="en-US" sz="1400" b="0" strike="noStrike" spc="-1">
                <a:latin typeface="Times New Roman"/>
              </a:rPr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467E150-A2BA-468D-9732-BB91365BDA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833400" y="5938920"/>
            <a:ext cx="6666840" cy="5625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3280" b="0" strike="noStrike" spc="-1"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26204BD-A331-4963-ACA0-C17FCEC039F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3280" b="0" strike="noStrike" spc="-1">
              <a:latin typeface="Arial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273565-B2C0-49A4-9599-BAFBEA0CE64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DA486A8E-D09D-487E-894B-DDCC6AE1F0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723570-C0CD-4495-875E-7839124EE9C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1DC4A5B-F7DF-4E81-85B1-88EE8AF5F5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37B9D6F-714B-4F0B-8F57-DB5AB75D965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4863BE9-29B2-48D7-B05C-3F5569DA33B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3640" cy="1460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93000" y="2012400"/>
            <a:ext cx="4242240" cy="479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  <a:endParaRPr lang="en-US" sz="18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  <a:endParaRPr lang="en-US" sz="1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  <a:endParaRPr lang="en-US" sz="18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  <a:endParaRPr lang="en-US" sz="18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  <a:endParaRPr lang="en-US" sz="18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  <a:endParaRPr lang="en-US" sz="18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148000" y="2012400"/>
            <a:ext cx="4242240" cy="479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  <a:endParaRPr lang="en-US" sz="18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  <a:endParaRPr lang="en-US" sz="1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  <a:endParaRPr lang="en-US" sz="18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  <a:endParaRPr lang="en-US" sz="18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  <a:endParaRPr lang="en-US" sz="18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  <a:endParaRPr lang="en-US" sz="18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  <a:endParaRPr lang="en-US" sz="18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67040" y="2691329"/>
            <a:ext cx="8055720" cy="1803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080" rIns="0" bIns="0"/>
          <a:lstStyle/>
          <a:p>
            <a:pPr algn="ctr"/>
            <a:r>
              <a:rPr sz="2800" b="1" dirty="0"/>
              <a:t>MITOFREE: AN AUTOMATED PIPELINE FOR MITOGENOME ASSEMBLY, ANNOTATION AND PHYLOGENOMIC ANALYSIS USING PUBLIC DATA</a:t>
            </a:r>
            <a:endParaRPr sz="2800" b="1" dirty="0"/>
          </a:p>
        </p:txBody>
      </p:sp>
      <p:sp>
        <p:nvSpPr>
          <p:cNvPr id="160" name="CustomShape 2"/>
          <p:cNvSpPr/>
          <p:nvPr/>
        </p:nvSpPr>
        <p:spPr>
          <a:xfrm>
            <a:off x="1015920" y="5675400"/>
            <a:ext cx="8055720" cy="17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7160" rIns="0" bIns="0"/>
          <a:lstStyle/>
          <a:p>
            <a:pPr algn="ctr">
              <a:lnSpc>
                <a:spcPct val="15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61" name="Google Shape;327;p62"/>
          <p:cNvPicPr/>
          <p:nvPr/>
        </p:nvPicPr>
        <p:blipFill>
          <a:blip r:embed="rId1"/>
          <a:stretch>
            <a:fillRect/>
          </a:stretch>
        </p:blipFill>
        <p:spPr>
          <a:xfrm>
            <a:off x="6757261" y="353280"/>
            <a:ext cx="3115157" cy="1568505"/>
          </a:xfrm>
          <a:prstGeom prst="rect">
            <a:avLst/>
          </a:prstGeom>
          <a:ln>
            <a:noFill/>
          </a:ln>
        </p:spPr>
      </p:pic>
      <p:pic>
        <p:nvPicPr>
          <p:cNvPr id="163" name="Google Shape;329;p62"/>
          <p:cNvPicPr/>
          <p:nvPr/>
        </p:nvPicPr>
        <p:blipFill rotWithShape="1">
          <a:blip r:embed="rId2"/>
          <a:srcRect l="12451" r="20122"/>
          <a:stretch>
            <a:fillRect/>
          </a:stretch>
        </p:blipFill>
        <p:spPr>
          <a:xfrm>
            <a:off x="86414" y="120600"/>
            <a:ext cx="3307716" cy="18802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58742" y="5067946"/>
            <a:ext cx="495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u="sng" dirty="0" smtClean="0"/>
              <a:t>Gabriel  Alves Vieira</a:t>
            </a:r>
            <a:r>
              <a:rPr lang="pt-BR" dirty="0" smtClean="0"/>
              <a:t> </a:t>
            </a:r>
            <a:r>
              <a:rPr lang="pt-BR" dirty="0"/>
              <a:t>&amp; </a:t>
            </a:r>
            <a:r>
              <a:rPr lang="pt-BR" dirty="0" smtClean="0"/>
              <a:t>Francisco Prosdocimi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790414" y="5997844"/>
            <a:ext cx="863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Laboratório de Genômica e </a:t>
            </a:r>
            <a:r>
              <a:rPr lang="pt-BR" dirty="0" smtClean="0"/>
              <a:t>Biodiversidade</a:t>
            </a:r>
            <a:endParaRPr lang="pt-BR" dirty="0" smtClean="0"/>
          </a:p>
          <a:p>
            <a:pPr algn="ctr"/>
            <a:r>
              <a:rPr lang="pt-BR" dirty="0" smtClean="0"/>
              <a:t>Instituto </a:t>
            </a:r>
            <a:r>
              <a:rPr lang="pt-BR" dirty="0"/>
              <a:t>de Bioquímica Médica Leopoldo de </a:t>
            </a:r>
            <a:r>
              <a:rPr lang="pt-BR" dirty="0" smtClean="0"/>
              <a:t>Meis</a:t>
            </a:r>
            <a:endParaRPr lang="pt-BR" dirty="0" smtClean="0"/>
          </a:p>
          <a:p>
            <a:pPr algn="ctr"/>
            <a:r>
              <a:rPr lang="pt-BR" dirty="0" smtClean="0"/>
              <a:t>Universidade </a:t>
            </a:r>
            <a:r>
              <a:rPr lang="pt-BR" dirty="0"/>
              <a:t>Federal do Rio de </a:t>
            </a:r>
            <a:r>
              <a:rPr lang="pt-BR" dirty="0" smtClean="0"/>
              <a:t>Janeiro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83" r="2347"/>
          <a:stretch>
            <a:fillRect/>
          </a:stretch>
        </p:blipFill>
        <p:spPr>
          <a:xfrm>
            <a:off x="3487121" y="120600"/>
            <a:ext cx="3177153" cy="1880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ALGORITHM (First half)</a:t>
            </a:r>
            <a:endParaRPr lang="en-US" altLang="en-US"/>
          </a:p>
        </p:txBody>
      </p:sp>
      <p:pic>
        <p:nvPicPr>
          <p:cNvPr id="5" name="Picture 4" descr="Copy of MitoFree_shortest"/>
          <p:cNvPicPr>
            <a:picLocks noChangeAspect="1"/>
          </p:cNvPicPr>
          <p:nvPr/>
        </p:nvPicPr>
        <p:blipFill>
          <a:blip r:embed="rId1"/>
          <a:srcRect l="35554" b="27229"/>
          <a:stretch>
            <a:fillRect/>
          </a:stretch>
        </p:blipFill>
        <p:spPr>
          <a:xfrm>
            <a:off x="2683510" y="1281430"/>
            <a:ext cx="4861560" cy="6061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ALGORITHM (Second half)</a:t>
            </a:r>
            <a:endParaRPr lang="en-US" altLang="en-US"/>
          </a:p>
        </p:txBody>
      </p:sp>
      <p:pic>
        <p:nvPicPr>
          <p:cNvPr id="4" name="Picture 3" descr="MitoFree_shorter"/>
          <p:cNvPicPr>
            <a:picLocks noChangeAspect="1"/>
          </p:cNvPicPr>
          <p:nvPr/>
        </p:nvPicPr>
        <p:blipFill>
          <a:blip r:embed="rId1"/>
          <a:srcRect l="44935" t="59918" r="1832"/>
          <a:stretch>
            <a:fillRect/>
          </a:stretch>
        </p:blipFill>
        <p:spPr>
          <a:xfrm>
            <a:off x="4471670" y="1867535"/>
            <a:ext cx="5604510" cy="4662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ALGORITHM (Second half)</a:t>
            </a:r>
            <a:endParaRPr lang="en-US" altLang="en-US"/>
          </a:p>
        </p:txBody>
      </p:sp>
      <p:pic>
        <p:nvPicPr>
          <p:cNvPr id="4" name="Picture 3" descr="MitoFree_shorter"/>
          <p:cNvPicPr>
            <a:picLocks noChangeAspect="1"/>
          </p:cNvPicPr>
          <p:nvPr/>
        </p:nvPicPr>
        <p:blipFill>
          <a:blip r:embed="rId1"/>
          <a:srcRect l="2504" t="59918" r="1832"/>
          <a:stretch>
            <a:fillRect/>
          </a:stretch>
        </p:blipFill>
        <p:spPr>
          <a:xfrm>
            <a:off x="15875" y="1867535"/>
            <a:ext cx="10071735" cy="46621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MitoFree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80645" y="1768475"/>
            <a:ext cx="5384800" cy="5039995"/>
          </a:xfrm>
        </p:spPr>
        <p:txBody>
          <a:bodyPr>
            <a:normAutofit lnSpcReduction="10000"/>
          </a:bodyPr>
          <a:p>
            <a:r>
              <a:rPr lang="en-US" altLang="en-US"/>
              <a:t>Python3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Several dependencies</a:t>
            </a:r>
            <a:endParaRPr lang="en-US" altLang="en-US"/>
          </a:p>
          <a:p>
            <a:pPr lvl="1"/>
            <a:r>
              <a:rPr lang="en-US" altLang="en-US"/>
              <a:t>Biopython</a:t>
            </a:r>
            <a:endParaRPr lang="en-US" altLang="en-US"/>
          </a:p>
          <a:p>
            <a:pPr lvl="1"/>
            <a:r>
              <a:rPr lang="en-US" altLang="en-US"/>
              <a:t>Third-party software</a:t>
            </a:r>
            <a:endParaRPr lang="en-US" altLang="en-US"/>
          </a:p>
          <a:p>
            <a:pPr lvl="1"/>
            <a:r>
              <a:rPr lang="en-US" altLang="en-US"/>
              <a:t>Future - Single package</a:t>
            </a:r>
            <a:endParaRPr lang="en-US" altLang="en-US"/>
          </a:p>
          <a:p>
            <a:pPr lvl="0"/>
            <a:endParaRPr lang="en-US" altLang="en-US" sz="2800"/>
          </a:p>
          <a:p>
            <a:pPr lvl="0"/>
            <a:r>
              <a:rPr lang="en-US" altLang="en-US"/>
              <a:t>Beta version</a:t>
            </a:r>
            <a:endParaRPr lang="en-US" altLang="en-US"/>
          </a:p>
          <a:p>
            <a:pPr lvl="1"/>
            <a:r>
              <a:rPr lang="en-US" altLang="en-US"/>
              <a:t>Downloads and assembles mitogenomes using public data</a:t>
            </a:r>
            <a:endParaRPr lang="en-US" altLang="en-US"/>
          </a:p>
          <a:p>
            <a:pPr lvl="1"/>
            <a:r>
              <a:rPr lang="en-US" altLang="en-US"/>
              <a:t>Available for download (google it!)</a:t>
            </a:r>
            <a:endParaRPr lang="en-US" altLang="en-US"/>
          </a:p>
          <a:p>
            <a:pPr lvl="0"/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890" y="629920"/>
            <a:ext cx="4521835" cy="31051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52135" y="3896995"/>
            <a:ext cx="440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https://github.com/gavieira/mitofree</a:t>
            </a:r>
            <a:endParaRPr lang="en-US"/>
          </a:p>
        </p:txBody>
      </p:sp>
      <p:pic>
        <p:nvPicPr>
          <p:cNvPr id="248" name="Google Shape;372;p66"/>
          <p:cNvPicPr/>
          <p:nvPr/>
        </p:nvPicPr>
        <p:blipFill>
          <a:blip r:embed="rId2"/>
          <a:stretch>
            <a:fillRect/>
          </a:stretch>
        </p:blipFill>
        <p:spPr>
          <a:xfrm>
            <a:off x="5568400" y="4351135"/>
            <a:ext cx="4423680" cy="29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 err="1" smtClean="0"/>
              <a:t>Conclusion</a:t>
            </a:r>
            <a:endParaRPr lang="en-US" altLang="pt-BR" dirty="0" err="1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23545" y="1563370"/>
            <a:ext cx="9072245" cy="5578475"/>
          </a:xfrm>
        </p:spPr>
        <p:txBody>
          <a:bodyPr>
            <a:normAutofit fontScale="70000"/>
          </a:bodyPr>
          <a:lstStyle/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altLang="pt-BR" sz="2800" dirty="0"/>
              <a:t>Free datasets available</a:t>
            </a:r>
            <a:endParaRPr lang="en-US" altLang="pt-BR" sz="28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Species with no mitogenome described</a:t>
            </a:r>
            <a:endParaRPr lang="pt-BR" sz="28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endParaRPr lang="en-US" altLang="pt-BR" sz="2400" dirty="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altLang="pt-BR" sz="2800" dirty="0"/>
              <a:t>Mitogenomes</a:t>
            </a:r>
            <a:endParaRPr lang="en-US" altLang="pt-BR" sz="28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Ubiquitous in sequencing datasets</a:t>
            </a:r>
            <a:endParaRPr lang="en-US" altLang="pt-BR" sz="24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Versatile in analyses</a:t>
            </a:r>
            <a:endParaRPr lang="en-US" altLang="pt-BR" sz="2400" dirty="0"/>
          </a:p>
          <a:p>
            <a:pPr marL="457200" indent="-457200">
              <a:buFont typeface="Arial" panose="02080604020202020204" pitchFamily="34" charset="0"/>
              <a:buChar char="•"/>
            </a:pPr>
            <a:endParaRPr lang="en-US" altLang="pt-BR" sz="2800" dirty="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altLang="pt-BR" sz="2800" dirty="0"/>
              <a:t>NO/LOW BUDGET MITOGENOMICS</a:t>
            </a:r>
            <a:endParaRPr lang="en-US" altLang="pt-BR" sz="28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No sequencing costs</a:t>
            </a:r>
            <a:endParaRPr lang="en-US" altLang="pt-BR" sz="24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Free bioinformatics software</a:t>
            </a:r>
            <a:endParaRPr lang="en-US" altLang="pt-BR" sz="24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No need for supercomputers</a:t>
            </a:r>
            <a:endParaRPr lang="en-US" altLang="pt-BR" sz="24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endParaRPr lang="en-US" altLang="pt-BR" sz="2800" dirty="0"/>
          </a:p>
          <a:p>
            <a:pPr marL="457200" indent="-457200">
              <a:buFont typeface="Arial" panose="02080604020202020204" pitchFamily="34" charset="0"/>
              <a:buChar char="•"/>
            </a:pPr>
            <a:r>
              <a:rPr lang="en-US" altLang="pt-BR" sz="2800" dirty="0"/>
              <a:t>MitoFree hopefully will:</a:t>
            </a:r>
            <a:endParaRPr lang="en-US" altLang="pt-BR" sz="28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pt-BR" sz="2400" dirty="0"/>
              <a:t>Highlight the untapped potential of public sequencing databases</a:t>
            </a:r>
            <a:endParaRPr lang="en-US" altLang="pt-BR" sz="2400" dirty="0"/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altLang="en-US" sz="2400" spc="-1" dirty="0" smtClean="0">
                <a:solidFill>
                  <a:srgbClr val="000000"/>
                </a:solidFill>
                <a:latin typeface="Arial"/>
                <a:sym typeface="+mn-ea"/>
              </a:rPr>
              <a:t>Make mitogenomics using public data more acessible</a:t>
            </a:r>
            <a:endParaRPr lang="en-US" sz="2400" spc="-1" dirty="0" smtClean="0">
              <a:solidFill>
                <a:srgbClr val="000000"/>
              </a:solidFill>
              <a:latin typeface="Arial"/>
              <a:sym typeface="+mn-ea"/>
            </a:endParaRPr>
          </a:p>
          <a:p>
            <a:pPr marL="914400" lvl="1" indent="-457200">
              <a:buFont typeface="Arial" panose="02080604020202020204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sym typeface="+mn-ea"/>
              </a:rPr>
              <a:t>↑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  <a:sym typeface="+mn-ea"/>
              </a:rPr>
              <a:t>mitogenomes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sym typeface="+mn-ea"/>
              </a:rPr>
              <a:t> : Evolution and Conservation (Non-model)</a:t>
            </a:r>
            <a:endParaRPr lang="en-US" altLang="pt-B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3245" y="3039745"/>
            <a:ext cx="2342515" cy="2865120"/>
          </a:xfrm>
          <a:prstGeom prst="rect">
            <a:avLst/>
          </a:prstGeom>
        </p:spPr>
      </p:pic>
      <p:pic>
        <p:nvPicPr>
          <p:cNvPr id="5" name="Picture 4" descr="mitochondria_meditation_by_yurwity-db0cz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55" y="337185"/>
            <a:ext cx="3747770" cy="2616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REFERENCES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504000" y="1768679"/>
            <a:ext cx="9072000" cy="5174561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80604020202020204" pitchFamily="34" charset="0"/>
              <a:buNone/>
            </a:pPr>
            <a:endParaRPr lang="pt-BR" sz="18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1800" dirty="0" err="1" smtClean="0"/>
              <a:t>Fields</a:t>
            </a:r>
            <a:r>
              <a:rPr lang="pt-BR" sz="1800" dirty="0"/>
              <a:t>, Peter D., et al. "Mitogenome phylogeographic analysis of a </a:t>
            </a:r>
            <a:r>
              <a:rPr lang="pt-BR" sz="1800" dirty="0" smtClean="0"/>
              <a:t>planktonic</a:t>
            </a:r>
            <a:endParaRPr lang="pt-BR" sz="1800" dirty="0" smtClean="0"/>
          </a:p>
          <a:p>
            <a:r>
              <a:rPr lang="pt-BR" sz="1800" dirty="0" smtClean="0"/>
              <a:t>crustacean</a:t>
            </a:r>
            <a:r>
              <a:rPr lang="pt-BR" sz="1800" dirty="0"/>
              <a:t>." </a:t>
            </a:r>
            <a:r>
              <a:rPr lang="pt-BR" sz="1800" i="1" dirty="0"/>
              <a:t>Molecular Phylogenetics and Evolution</a:t>
            </a:r>
            <a:r>
              <a:rPr lang="pt-BR" sz="1800" dirty="0"/>
              <a:t> (2018</a:t>
            </a:r>
            <a:r>
              <a:rPr lang="pt-BR" sz="1800" dirty="0" smtClean="0"/>
              <a:t>).</a:t>
            </a:r>
            <a:endParaRPr lang="pt-BR" sz="1800" dirty="0" smtClean="0"/>
          </a:p>
          <a:p>
            <a:endParaRPr lang="pt-BR" sz="18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1800" dirty="0"/>
              <a:t>Kılınç, Gülşah Merve, et al. "Investigating Holocene human population history in </a:t>
            </a:r>
            <a:r>
              <a:rPr lang="pt-BR" sz="1800" dirty="0" smtClean="0"/>
              <a:t>North</a:t>
            </a:r>
            <a:endParaRPr lang="pt-BR" sz="1800" dirty="0" smtClean="0"/>
          </a:p>
          <a:p>
            <a:r>
              <a:rPr lang="pt-BR" sz="1800" dirty="0" smtClean="0"/>
              <a:t>Asia </a:t>
            </a:r>
            <a:r>
              <a:rPr lang="pt-BR" sz="1800" dirty="0"/>
              <a:t>using ancient mitogenomes." </a:t>
            </a:r>
            <a:r>
              <a:rPr lang="pt-BR" sz="1800" i="1" dirty="0"/>
              <a:t>Scientific reports</a:t>
            </a:r>
            <a:r>
              <a:rPr lang="pt-BR" sz="1800" dirty="0"/>
              <a:t> 8.1 (2018): 8969</a:t>
            </a:r>
            <a:r>
              <a:rPr lang="pt-BR" sz="1800" dirty="0" smtClean="0"/>
              <a:t>.</a:t>
            </a:r>
            <a:endParaRPr lang="pt-BR" sz="1800" dirty="0" smtClean="0"/>
          </a:p>
          <a:p>
            <a:endParaRPr lang="en-US" sz="18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1800" dirty="0" err="1" smtClean="0"/>
              <a:t>Krzemińska</a:t>
            </a:r>
            <a:r>
              <a:rPr lang="en-US" sz="1800" dirty="0"/>
              <a:t>, </a:t>
            </a:r>
            <a:r>
              <a:rPr lang="en-US" sz="1800" dirty="0" err="1"/>
              <a:t>Urszula</a:t>
            </a:r>
            <a:r>
              <a:rPr lang="en-US" sz="1800" dirty="0"/>
              <a:t>, et al. "Population </a:t>
            </a:r>
            <a:r>
              <a:rPr lang="en-US" sz="1800" dirty="0" err="1"/>
              <a:t>mitogenomics</a:t>
            </a:r>
            <a:r>
              <a:rPr lang="en-US" sz="1800" dirty="0"/>
              <a:t> provides insights </a:t>
            </a:r>
            <a:r>
              <a:rPr lang="en-US" sz="1800" dirty="0" smtClean="0"/>
              <a:t>into</a:t>
            </a:r>
            <a:endParaRPr lang="en-US" sz="1800" dirty="0" smtClean="0"/>
          </a:p>
          <a:p>
            <a:r>
              <a:rPr lang="en-US" sz="1800" dirty="0" smtClean="0"/>
              <a:t>evolutionary </a:t>
            </a:r>
            <a:r>
              <a:rPr lang="en-US" sz="1800" dirty="0"/>
              <a:t>history, source of invasions and diversifying selection in the House Crow (</a:t>
            </a:r>
            <a:r>
              <a:rPr lang="en-US" sz="1800" dirty="0" err="1"/>
              <a:t>Corvus</a:t>
            </a:r>
            <a:r>
              <a:rPr lang="en-US" sz="1800" dirty="0"/>
              <a:t> </a:t>
            </a:r>
            <a:r>
              <a:rPr lang="en-US" sz="1800" dirty="0" err="1"/>
              <a:t>splendens</a:t>
            </a:r>
            <a:r>
              <a:rPr lang="en-US" sz="1800" dirty="0"/>
              <a:t>)." </a:t>
            </a:r>
            <a:r>
              <a:rPr lang="en-US" sz="1800" i="1" dirty="0"/>
              <a:t>Heredity</a:t>
            </a:r>
            <a:r>
              <a:rPr lang="en-US" sz="1800" dirty="0"/>
              <a:t> 120.4 (2018): 296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endParaRPr lang="en-US" sz="18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1800" dirty="0" smtClean="0"/>
              <a:t>Rosel</a:t>
            </a:r>
            <a:r>
              <a:rPr lang="pt-BR" sz="1800" dirty="0"/>
              <a:t>, Patricia E., et al. "Examining metrics and magnitudes of molecular </a:t>
            </a:r>
            <a:r>
              <a:rPr lang="pt-BR" sz="1800" dirty="0" smtClean="0"/>
              <a:t>genetic</a:t>
            </a:r>
            <a:endParaRPr lang="pt-BR" sz="1800" dirty="0" smtClean="0"/>
          </a:p>
          <a:p>
            <a:r>
              <a:rPr lang="pt-BR" sz="1800" dirty="0" smtClean="0"/>
              <a:t>differentiation </a:t>
            </a:r>
            <a:r>
              <a:rPr lang="pt-BR" sz="1800" dirty="0"/>
              <a:t>used to delimit cetacean subspecies based on mitochondrial DNA control region sequences." </a:t>
            </a:r>
            <a:r>
              <a:rPr lang="pt-BR" sz="1800" i="1" dirty="0"/>
              <a:t>Marine Mammal Science</a:t>
            </a:r>
            <a:r>
              <a:rPr lang="pt-BR" sz="1800" dirty="0"/>
              <a:t> 33.S1 (2017): 76-100</a:t>
            </a:r>
            <a:r>
              <a:rPr lang="pt-BR" sz="1800" dirty="0" smtClean="0"/>
              <a:t>.</a:t>
            </a:r>
            <a:br>
              <a:rPr lang="en-US" sz="1800" dirty="0"/>
            </a:br>
            <a:endParaRPr lang="pt-B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89000" y="257040"/>
            <a:ext cx="5211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Calibri"/>
                <a:cs typeface="Arial" panose="02080604020202020204" pitchFamily="34" charset="0"/>
              </a:rPr>
              <a:t>OBRIGADO!</a:t>
            </a:r>
            <a:endParaRPr lang="en-US" sz="6000" b="1" strike="noStrike" spc="-1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219" name="Google Shape;593;p89"/>
          <p:cNvPicPr/>
          <p:nvPr/>
        </p:nvPicPr>
        <p:blipFill>
          <a:blip r:embed="rId1"/>
          <a:srcRect l="-131759" t="-12048" r="131759" b="42283"/>
          <a:stretch>
            <a:fillRect/>
          </a:stretch>
        </p:blipFill>
        <p:spPr>
          <a:xfrm>
            <a:off x="9156600" y="5157720"/>
            <a:ext cx="2482200" cy="115020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594;p89"/>
          <p:cNvPicPr/>
          <p:nvPr/>
        </p:nvPicPr>
        <p:blipFill>
          <a:blip r:embed="rId2"/>
          <a:stretch>
            <a:fillRect/>
          </a:stretch>
        </p:blipFill>
        <p:spPr>
          <a:xfrm>
            <a:off x="158760" y="1557360"/>
            <a:ext cx="4857120" cy="342828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595;p89"/>
          <p:cNvPicPr/>
          <p:nvPr/>
        </p:nvPicPr>
        <p:blipFill>
          <a:blip r:embed="rId3"/>
          <a:stretch>
            <a:fillRect/>
          </a:stretch>
        </p:blipFill>
        <p:spPr>
          <a:xfrm>
            <a:off x="237960" y="5400720"/>
            <a:ext cx="1764720" cy="1618560"/>
          </a:xfrm>
          <a:prstGeom prst="rect">
            <a:avLst/>
          </a:prstGeom>
          <a:ln>
            <a:noFill/>
          </a:ln>
        </p:spPr>
      </p:pic>
      <p:pic>
        <p:nvPicPr>
          <p:cNvPr id="222" name="Google Shape;596;p89"/>
          <p:cNvPicPr/>
          <p:nvPr/>
        </p:nvPicPr>
        <p:blipFill>
          <a:blip r:embed="rId4"/>
          <a:srcRect l="22051" t="16152" r="36925"/>
          <a:stretch>
            <a:fillRect/>
          </a:stretch>
        </p:blipFill>
        <p:spPr>
          <a:xfrm>
            <a:off x="2122560" y="5168880"/>
            <a:ext cx="1458360" cy="2237760"/>
          </a:xfrm>
          <a:prstGeom prst="rect">
            <a:avLst/>
          </a:prstGeom>
          <a:ln>
            <a:noFill/>
          </a:ln>
        </p:spPr>
      </p:pic>
      <p:pic>
        <p:nvPicPr>
          <p:cNvPr id="223" name="Google Shape;597;p89"/>
          <p:cNvPicPr/>
          <p:nvPr/>
        </p:nvPicPr>
        <p:blipFill>
          <a:blip r:embed="rId5"/>
          <a:stretch>
            <a:fillRect/>
          </a:stretch>
        </p:blipFill>
        <p:spPr>
          <a:xfrm>
            <a:off x="3746520" y="502920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598;p89"/>
          <p:cNvPicPr/>
          <p:nvPr/>
        </p:nvPicPr>
        <p:blipFill>
          <a:blip r:embed="rId6"/>
          <a:srcRect l="18706" r="4409" b="36454"/>
          <a:stretch>
            <a:fillRect/>
          </a:stretch>
        </p:blipFill>
        <p:spPr>
          <a:xfrm>
            <a:off x="3749760" y="6380280"/>
            <a:ext cx="1240560" cy="102492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94889" y="542441"/>
            <a:ext cx="404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Email</a:t>
            </a:r>
            <a:r>
              <a:rPr lang="pt-BR" dirty="0" smtClean="0"/>
              <a:t>: gabriel.vieira@bioqmed.ufrj.br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64" y="1266697"/>
            <a:ext cx="3872093" cy="613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8872475" cy="1310504"/>
          </a:xfrm>
        </p:spPr>
        <p:txBody>
          <a:bodyPr/>
          <a:lstStyle/>
          <a:p>
            <a:r>
              <a:rPr lang="en-US" altLang="pt-BR" dirty="0" err="1" smtClean="0"/>
              <a:t>Summary</a:t>
            </a:r>
            <a:endParaRPr lang="en-US" altLang="pt-BR" dirty="0" err="1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83" y="743920"/>
            <a:ext cx="5355846" cy="334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85982" y="2262738"/>
            <a:ext cx="44325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2400" dirty="0" smtClean="0"/>
              <a:t>NGS </a:t>
            </a:r>
            <a:r>
              <a:rPr lang="pt-BR" sz="2400" dirty="0" err="1" smtClean="0"/>
              <a:t>and</a:t>
            </a:r>
            <a:r>
              <a:rPr lang="pt-BR" sz="2400" dirty="0" smtClean="0"/>
              <a:t> </a:t>
            </a:r>
            <a:r>
              <a:rPr lang="pt-BR" sz="2400" dirty="0" err="1" smtClean="0"/>
              <a:t>public</a:t>
            </a:r>
            <a:r>
              <a:rPr lang="pt-BR" sz="2400" dirty="0" smtClean="0"/>
              <a:t> data</a:t>
            </a:r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pt-BR" sz="2400" dirty="0"/>
          </a:p>
          <a:p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2400" dirty="0" err="1" smtClean="0"/>
              <a:t>Sequence</a:t>
            </a:r>
            <a:r>
              <a:rPr lang="pt-BR" sz="2400" dirty="0" smtClean="0"/>
              <a:t> </a:t>
            </a:r>
            <a:r>
              <a:rPr lang="pt-BR" sz="2400" dirty="0" err="1" smtClean="0"/>
              <a:t>Read</a:t>
            </a:r>
            <a:r>
              <a:rPr lang="pt-BR" sz="2400" dirty="0" smtClean="0"/>
              <a:t> </a:t>
            </a:r>
            <a:r>
              <a:rPr lang="pt-BR" sz="2400" dirty="0" err="1" smtClean="0"/>
              <a:t>Archive</a:t>
            </a:r>
            <a:r>
              <a:rPr lang="pt-BR" sz="2400" dirty="0" smtClean="0"/>
              <a:t> (SRA)</a:t>
            </a:r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BR" sz="2400" dirty="0" err="1" smtClean="0"/>
              <a:t>Public</a:t>
            </a:r>
            <a:r>
              <a:rPr lang="pt-BR" sz="2400" dirty="0" smtClean="0"/>
              <a:t> data </a:t>
            </a:r>
            <a:r>
              <a:rPr lang="pt-BR" sz="2400" dirty="0" err="1" smtClean="0"/>
              <a:t>and</a:t>
            </a:r>
            <a:r>
              <a:rPr lang="pt-BR" sz="2400" dirty="0" smtClean="0"/>
              <a:t> </a:t>
            </a:r>
            <a:r>
              <a:rPr lang="pt-BR" sz="2400" dirty="0" err="1" smtClean="0"/>
              <a:t>mitogenomics</a:t>
            </a:r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pt-BR" sz="2400" dirty="0" smtClean="0"/>
          </a:p>
          <a:p>
            <a:endParaRPr lang="pt-BR" sz="2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pt-BR" sz="2400" dirty="0"/>
              <a:t>MitoFree</a:t>
            </a:r>
            <a:endParaRPr lang="en-US" altLang="pt-BR" sz="2400" i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83" y="4205523"/>
            <a:ext cx="5355846" cy="301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48640" y="365040"/>
            <a:ext cx="9144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pt-BR" sz="4000" b="0" strike="noStrike" spc="-1" dirty="0" smtClean="0">
                <a:solidFill>
                  <a:srgbClr val="000000"/>
                </a:solidFill>
                <a:latin typeface="Arial"/>
              </a:rPr>
              <a:t>NGS and public data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35520" y="1969560"/>
            <a:ext cx="4785120" cy="5032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7950">
              <a:spcBef>
                <a:spcPts val="1560"/>
              </a:spcBef>
              <a:buClr>
                <a:srgbClr val="000000"/>
              </a:buClr>
              <a:buSzPct val="45000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Next-Generation Sequencing </a:t>
            </a: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(NGS)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Noto Sans"/>
                <a:ea typeface="Noto Sans"/>
              </a:rPr>
              <a:t>↑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Noto Sans"/>
                <a:ea typeface="Noto Sans"/>
              </a:rPr>
              <a:t>genomic data produced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Noto Sans"/>
                <a:ea typeface="Noto Sans"/>
              </a:rPr>
              <a:t>↓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Noto Sans"/>
                <a:ea typeface="Noto Sans"/>
              </a:rPr>
              <a:t>cost per sequenced base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800" indent="-323850">
              <a:spcBef>
                <a:spcPts val="156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Journals: Incentivates raw data publication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Reproducibility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25450" indent="-342900">
              <a:spcBef>
                <a:spcPts val="1245"/>
              </a:spcBef>
              <a:buClr>
                <a:srgbClr val="000000"/>
              </a:buClr>
              <a:buSzPct val="75000"/>
              <a:buFont typeface="Arial" panose="02080604020202020204" pitchFamily="34" charset="0"/>
              <a:buChar char="•"/>
            </a:pPr>
            <a:r>
              <a:rPr lang="pt-BR" sz="2000" spc="-1" dirty="0">
                <a:solidFill>
                  <a:srgbClr val="000000"/>
                </a:solidFill>
              </a:rPr>
              <a:t>Growth of public sequencing </a:t>
            </a:r>
            <a:r>
              <a:rPr lang="pt-BR" sz="2000" spc="-1" dirty="0" smtClean="0">
                <a:solidFill>
                  <a:srgbClr val="000000"/>
                </a:solidFill>
              </a:rPr>
              <a:t>databases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Imagem 6"/>
          <p:cNvPicPr/>
          <p:nvPr/>
        </p:nvPicPr>
        <p:blipFill>
          <a:blip r:embed="rId1"/>
          <a:srcRect l="250452" t="-12048" r="-250452" b="42301"/>
          <a:stretch>
            <a:fillRect/>
          </a:stretch>
        </p:blipFill>
        <p:spPr>
          <a:xfrm>
            <a:off x="9156960" y="5157360"/>
            <a:ext cx="2483280" cy="115164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2"/>
          <a:stretch>
            <a:fillRect/>
          </a:stretch>
        </p:blipFill>
        <p:spPr>
          <a:xfrm>
            <a:off x="5810760" y="5375520"/>
            <a:ext cx="3973320" cy="1702800"/>
          </a:xfrm>
          <a:prstGeom prst="rect">
            <a:avLst/>
          </a:prstGeom>
          <a:ln w="54720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03" y="1613096"/>
            <a:ext cx="4913618" cy="35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48640" y="293040"/>
            <a:ext cx="9144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Sequence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Read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Archive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(SRA)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35520" y="1969560"/>
            <a:ext cx="5699520" cy="5032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Part of </a:t>
            </a:r>
            <a:r>
              <a:rPr lang="pt-BR" sz="2000" spc="-1" dirty="0">
                <a:solidFill>
                  <a:srgbClr val="000000"/>
                </a:solidFill>
              </a:rPr>
              <a:t>an international colaboration (</a:t>
            </a:r>
            <a:r>
              <a:rPr lang="pt-BR" sz="2000" spc="-1" dirty="0" smtClean="0">
                <a:solidFill>
                  <a:srgbClr val="000000"/>
                </a:solidFill>
              </a:rPr>
              <a:t>INSDC)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3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databases: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93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SRA: NCBI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93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ERA: EBI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93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DRA: DDBJ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Synchronized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 smtClean="0">
                <a:solidFill>
                  <a:srgbClr val="000000"/>
                </a:solidFill>
                <a:latin typeface="Arial"/>
              </a:rPr>
              <a:t>Several types of sequencing data: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DNA-seq; Bisulfite-seq; RNA-seq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...</a:t>
            </a: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Enormous potential for “recycling”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24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dirty="0" smtClean="0">
                <a:solidFill>
                  <a:srgbClr val="000000"/>
                </a:solidFill>
                <a:latin typeface="Arial"/>
              </a:rPr>
              <a:t>Scientific advances at low costs</a:t>
            </a:r>
            <a:endParaRPr lang="pt-BR" sz="2000" b="0" strike="noStrike" spc="-1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Picture 222"/>
          <p:cNvPicPr/>
          <p:nvPr/>
        </p:nvPicPr>
        <p:blipFill>
          <a:blip r:embed="rId1"/>
          <a:stretch>
            <a:fillRect/>
          </a:stretch>
        </p:blipFill>
        <p:spPr>
          <a:xfrm>
            <a:off x="6415200" y="1371600"/>
            <a:ext cx="3664800" cy="3664800"/>
          </a:xfrm>
          <a:prstGeom prst="rect">
            <a:avLst/>
          </a:prstGeom>
          <a:ln w="54720"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37" y="5036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02"/>
            <a:ext cx="6495421" cy="23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63" y="142649"/>
            <a:ext cx="3328153" cy="415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5" y="3037666"/>
            <a:ext cx="5997844" cy="44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354305" y="4510007"/>
            <a:ext cx="3710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/>
              <a:t>Brazil</a:t>
            </a:r>
            <a:r>
              <a:rPr lang="pt-BR" sz="2400" dirty="0" smtClean="0"/>
              <a:t>: ↓ </a:t>
            </a:r>
            <a:r>
              <a:rPr lang="pt-BR" sz="2400" dirty="0" err="1" smtClean="0"/>
              <a:t>Scientific</a:t>
            </a:r>
            <a:r>
              <a:rPr lang="pt-BR" sz="2400" dirty="0" smtClean="0"/>
              <a:t> </a:t>
            </a:r>
            <a:r>
              <a:rPr lang="pt-BR" sz="2400" dirty="0" err="1" smtClean="0"/>
              <a:t>funding</a:t>
            </a: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↑ </a:t>
            </a:r>
            <a:r>
              <a:rPr lang="pt-BR" sz="2400" dirty="0" err="1" smtClean="0"/>
              <a:t>Public</a:t>
            </a:r>
            <a:r>
              <a:rPr lang="pt-BR" sz="2400" dirty="0" smtClean="0"/>
              <a:t> </a:t>
            </a:r>
            <a:r>
              <a:rPr lang="pt-BR" sz="2400" dirty="0" err="1" smtClean="0"/>
              <a:t>sequencing</a:t>
            </a:r>
            <a:r>
              <a:rPr lang="pt-BR" sz="2400" dirty="0" smtClean="0"/>
              <a:t> data</a:t>
            </a:r>
            <a:endParaRPr lang="pt-BR" sz="2400" dirty="0" smtClean="0"/>
          </a:p>
          <a:p>
            <a:r>
              <a:rPr lang="pt-BR" sz="2400" dirty="0"/>
              <a:t>	</a:t>
            </a:r>
            <a:endParaRPr lang="pt-BR" sz="2400" dirty="0" smtClean="0"/>
          </a:p>
          <a:p>
            <a:r>
              <a:rPr lang="pt-BR" sz="2400" dirty="0" err="1" smtClean="0"/>
              <a:t>How</a:t>
            </a:r>
            <a:r>
              <a:rPr lang="pt-BR" sz="2400" dirty="0" smtClean="0"/>
              <a:t> </a:t>
            </a:r>
            <a:r>
              <a:rPr lang="pt-BR" sz="2400" dirty="0" err="1" smtClean="0"/>
              <a:t>can</a:t>
            </a:r>
            <a:r>
              <a:rPr lang="pt-BR" sz="2400" dirty="0" smtClean="0"/>
              <a:t> </a:t>
            </a:r>
            <a:r>
              <a:rPr lang="pt-BR" sz="2400" dirty="0" err="1" smtClean="0"/>
              <a:t>these</a:t>
            </a:r>
            <a:r>
              <a:rPr lang="pt-BR" sz="2400" dirty="0" smtClean="0"/>
              <a:t> </a:t>
            </a:r>
            <a:r>
              <a:rPr lang="pt-BR" sz="2400" dirty="0" err="1" smtClean="0"/>
              <a:t>datasets</a:t>
            </a:r>
            <a:r>
              <a:rPr lang="pt-BR" sz="2400" dirty="0" smtClean="0"/>
              <a:t> </a:t>
            </a:r>
            <a:r>
              <a:rPr lang="pt-BR" sz="2400" dirty="0" err="1" smtClean="0"/>
              <a:t>foster</a:t>
            </a:r>
            <a:r>
              <a:rPr lang="pt-BR" sz="2400" dirty="0" smtClean="0"/>
              <a:t> new </a:t>
            </a:r>
            <a:r>
              <a:rPr lang="pt-BR" sz="2400" dirty="0" err="1" smtClean="0"/>
              <a:t>research</a:t>
            </a:r>
            <a:r>
              <a:rPr lang="pt-BR" sz="2400" dirty="0" smtClean="0"/>
              <a:t>? </a:t>
            </a: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39485" y="112680"/>
            <a:ext cx="9899115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800" b="1" spc="-1" dirty="0" smtClean="0">
                <a:solidFill>
                  <a:srgbClr val="000000"/>
                </a:solidFill>
                <a:latin typeface="Calibri"/>
              </a:rPr>
              <a:t>Public data and </a:t>
            </a:r>
            <a:r>
              <a:rPr lang="en-US" sz="4800" b="1" spc="-1" dirty="0" err="1" smtClean="0">
                <a:solidFill>
                  <a:srgbClr val="000000"/>
                </a:solidFill>
                <a:latin typeface="Calibri"/>
              </a:rPr>
              <a:t>mitogenomics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0" y="1646555"/>
            <a:ext cx="5554980" cy="5031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1800" indent="-323215">
              <a:lnSpc>
                <a:spcPct val="9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Data used to answer a specific question</a:t>
            </a:r>
            <a:endParaRPr lang="en-US" sz="2400" b="0" strike="noStrike" spc="-1" dirty="0">
              <a:latin typeface="Arial"/>
            </a:endParaRPr>
          </a:p>
          <a:p>
            <a:pPr marL="8636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Not related to the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  <a:ea typeface="Calibri"/>
              </a:rPr>
              <a:t>mitogenome</a:t>
            </a:r>
            <a:endParaRPr lang="en-US" sz="1800" b="0" strike="noStrike" spc="-1" dirty="0">
              <a:latin typeface="Arial"/>
            </a:endParaRPr>
          </a:p>
          <a:p>
            <a:pPr marL="431800" indent="-323215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Sequencing</a:t>
            </a:r>
            <a:endParaRPr lang="en-US" sz="2400" b="0" strike="noStrike" spc="-1" dirty="0">
              <a:latin typeface="Arial"/>
            </a:endParaRPr>
          </a:p>
          <a:p>
            <a:pPr marL="8636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Mitochondrial sequences often present</a:t>
            </a:r>
            <a:endParaRPr lang="en-US" sz="1800" b="0" strike="noStrike" spc="-1" dirty="0">
              <a:latin typeface="Arial"/>
            </a:endParaRPr>
          </a:p>
          <a:p>
            <a:pPr marL="8636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1 </a:t>
            </a:r>
            <a:r>
              <a:rPr lang="en-US" spc="-1" dirty="0" smtClean="0">
                <a:solidFill>
                  <a:srgbClr val="000000"/>
                </a:solidFill>
                <a:latin typeface="Calibri"/>
                <a:ea typeface="Calibri"/>
              </a:rPr>
              <a:t>in each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200-1000 sequences is mitochondrial</a:t>
            </a:r>
            <a:endParaRPr lang="en-US" sz="1800" b="0" strike="noStrike" spc="-1" dirty="0">
              <a:latin typeface="Arial"/>
            </a:endParaRPr>
          </a:p>
          <a:p>
            <a:pPr marL="8636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Many species with public data available and no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  <a:ea typeface="Calibri"/>
              </a:rPr>
              <a:t>mitogenome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 published</a:t>
            </a:r>
            <a:endParaRPr lang="en-US" sz="1800" b="0" strike="noStrike" spc="-1" dirty="0">
              <a:latin typeface="Arial"/>
            </a:endParaRPr>
          </a:p>
          <a:p>
            <a:pPr marL="451485" indent="-3429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alt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Most dataset types can be used to assemble the mitogenome</a:t>
            </a:r>
            <a:endParaRPr lang="en-US" sz="2400" b="0" strike="noStrike" spc="-1" dirty="0" smtClean="0">
              <a:solidFill>
                <a:srgbClr val="000000"/>
              </a:solidFill>
              <a:latin typeface="Calibri"/>
              <a:ea typeface="Calibri"/>
            </a:endParaRPr>
          </a:p>
          <a:p>
            <a:pPr marL="1103630" lvl="2" indent="-188595">
              <a:lnSpc>
                <a:spcPct val="90000"/>
              </a:lnSpc>
              <a:spcBef>
                <a:spcPts val="83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Phylogenetics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Krzemińska et al., 2017)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630" lvl="2" indent="-188595">
              <a:lnSpc>
                <a:spcPct val="90000"/>
              </a:lnSpc>
              <a:spcBef>
                <a:spcPts val="83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Phylogeography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Fields et al., 2018)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630" lvl="2" indent="-188595">
              <a:lnSpc>
                <a:spcPct val="90000"/>
              </a:lnSpc>
              <a:spcBef>
                <a:spcPts val="83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Populational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genetics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Kilinç et al., 2018)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630" lvl="2" indent="-188595">
              <a:lnSpc>
                <a:spcPct val="90000"/>
              </a:lnSpc>
              <a:spcBef>
                <a:spcPts val="83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Conservation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Rosel et al., 2017)</a:t>
            </a:r>
            <a:endParaRPr lang="en-US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890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863600" lvl="1" indent="-323215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Font typeface="Noto Sans Symbols"/>
              <a:buChar char="−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93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Google Shape;370;p66"/>
          <p:cNvPicPr/>
          <p:nvPr/>
        </p:nvPicPr>
        <p:blipFill>
          <a:blip r:embed="rId1"/>
          <a:srcRect l="-131759" t="-12048" r="131759" b="42283"/>
          <a:stretch>
            <a:fillRect/>
          </a:stretch>
        </p:blipFill>
        <p:spPr>
          <a:xfrm>
            <a:off x="9156600" y="5157720"/>
            <a:ext cx="2482200" cy="115020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371;p66"/>
          <p:cNvPicPr/>
          <p:nvPr/>
        </p:nvPicPr>
        <p:blipFill>
          <a:blip r:embed="rId2"/>
          <a:srcRect b="22584"/>
          <a:stretch>
            <a:fillRect/>
          </a:stretch>
        </p:blipFill>
        <p:spPr>
          <a:xfrm>
            <a:off x="5414400" y="4875595"/>
            <a:ext cx="4624200" cy="2397006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645"/>
          <a:stretch>
            <a:fillRect/>
          </a:stretch>
        </p:blipFill>
        <p:spPr>
          <a:xfrm>
            <a:off x="6027230" y="1569278"/>
            <a:ext cx="3665410" cy="290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280" y="85680"/>
            <a:ext cx="907020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000000"/>
                </a:solidFill>
                <a:latin typeface="Arial" panose="02080604020202020204" pitchFamily="34" charset="0"/>
                <a:ea typeface="Calibri"/>
                <a:cs typeface="Arial" panose="02080604020202020204" pitchFamily="34" charset="0"/>
              </a:rPr>
              <a:t>Ants (Hymenoptera</a:t>
            </a:r>
            <a:r>
              <a:rPr lang="en-US" sz="4000" b="1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Calibri"/>
                <a:cs typeface="Arial" panose="02080604020202020204" pitchFamily="34" charset="0"/>
              </a:rPr>
              <a:t>: </a:t>
            </a:r>
            <a:r>
              <a:rPr lang="en-US" sz="4000" b="1" strike="noStrike" spc="-1" dirty="0" err="1">
                <a:solidFill>
                  <a:srgbClr val="000000"/>
                </a:solidFill>
                <a:latin typeface="Arial" panose="02080604020202020204" pitchFamily="34" charset="0"/>
                <a:ea typeface="Calibri"/>
                <a:cs typeface="Arial" panose="02080604020202020204" pitchFamily="34" charset="0"/>
              </a:rPr>
              <a:t>Formicidae</a:t>
            </a:r>
            <a:r>
              <a:rPr lang="en-US" sz="4000" b="1" strike="noStrike" spc="-1" dirty="0">
                <a:solidFill>
                  <a:srgbClr val="000000"/>
                </a:solidFill>
                <a:latin typeface="Arial" panose="02080604020202020204" pitchFamily="34" charset="0"/>
                <a:ea typeface="Calibri"/>
                <a:cs typeface="Arial" panose="02080604020202020204" pitchFamily="34" charset="0"/>
              </a:rPr>
              <a:t>)</a:t>
            </a:r>
            <a:endParaRPr lang="en-US" sz="4000" b="0" strike="noStrike" spc="-1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33360" y="2347458"/>
            <a:ext cx="3701160" cy="4037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2755" indent="-342900">
              <a:lnSpc>
                <a:spcPct val="100000"/>
              </a:lnSpc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More than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13000 </a:t>
            </a:r>
            <a:r>
              <a:rPr lang="en-US" sz="24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spp.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52755" indent="-342900">
              <a:lnSpc>
                <a:spcPct val="100000"/>
              </a:lnSpc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Huge amount of genomic sequencing data for the clade</a:t>
            </a:r>
            <a:endParaRPr lang="en-US" sz="2400" spc="-1" dirty="0">
              <a:latin typeface="Arial"/>
            </a:endParaRPr>
          </a:p>
          <a:p>
            <a:pPr marL="909955" lvl="1" indent="-342900"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≈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3.91 Terabytes</a:t>
            </a:r>
            <a:endParaRPr lang="en-US" sz="2000" b="0" strike="noStrike" spc="-1" dirty="0">
              <a:latin typeface="Arial"/>
            </a:endParaRPr>
          </a:p>
          <a:p>
            <a:pPr marL="431800" indent="-32131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2755" indent="-34226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35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complete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mitogenomes</a:t>
            </a:r>
            <a:endParaRPr lang="en-US" sz="2400" b="0" strike="noStrike" spc="-1" dirty="0" smtClean="0">
              <a:solidFill>
                <a:srgbClr val="000000"/>
              </a:solidFill>
              <a:latin typeface="Arial"/>
              <a:ea typeface="Arial"/>
            </a:endParaRPr>
          </a:p>
          <a:p>
            <a:pPr marL="452755" indent="-34226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452755" indent="-34226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Why not use this data?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6" name="Google Shape;404;p69"/>
          <p:cNvPicPr/>
          <p:nvPr/>
        </p:nvPicPr>
        <p:blipFill>
          <a:blip r:embed="rId1"/>
          <a:stretch>
            <a:fillRect/>
          </a:stretch>
        </p:blipFill>
        <p:spPr>
          <a:xfrm>
            <a:off x="4408560" y="1365840"/>
            <a:ext cx="5645880" cy="563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r="2879" b="75275"/>
          <a:stretch>
            <a:fillRect/>
          </a:stretch>
        </p:blipFill>
        <p:spPr>
          <a:xfrm>
            <a:off x="201478" y="303965"/>
            <a:ext cx="9382310" cy="2842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13" y="3291336"/>
            <a:ext cx="7067227" cy="42373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Mitogenomics: is it accessible?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504190" y="2002155"/>
            <a:ext cx="9072245" cy="5735955"/>
          </a:xfrm>
        </p:spPr>
        <p:txBody>
          <a:bodyPr>
            <a:normAutofit lnSpcReduction="10000"/>
          </a:bodyPr>
          <a:p>
            <a:r>
              <a:rPr lang="en-US" altLang="en-US"/>
              <a:t>Two major problems:</a:t>
            </a:r>
            <a:endParaRPr lang="en-US" altLang="en-US"/>
          </a:p>
          <a:p>
            <a:pPr lvl="1"/>
            <a:r>
              <a:rPr lang="en-US" altLang="en-US"/>
              <a:t>Lack of bioinformatics expertise</a:t>
            </a:r>
            <a:endParaRPr lang="en-US" altLang="en-US"/>
          </a:p>
          <a:p>
            <a:pPr lvl="1"/>
            <a:r>
              <a:rPr lang="en-US" altLang="en-US"/>
              <a:t>Lack of robust servers for mitogenome assembly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MitoFree:</a:t>
            </a:r>
            <a:endParaRPr lang="en-US" altLang="en-US"/>
          </a:p>
          <a:p>
            <a:pPr lvl="1"/>
            <a:r>
              <a:rPr lang="en-US" altLang="en-US"/>
              <a:t>Simple command-line interface and input file</a:t>
            </a:r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Low RAM requirements</a:t>
            </a:r>
            <a:endParaRPr lang="en-US" altLang="en-US"/>
          </a:p>
          <a:p>
            <a:pPr lvl="2"/>
            <a:r>
              <a:rPr lang="en-US" altLang="en-US"/>
              <a:t>Optimized assemblers - organelle assembly</a:t>
            </a:r>
            <a:endParaRPr lang="en-US" altLang="en-US"/>
          </a:p>
        </p:txBody>
      </p:sp>
      <p:pic>
        <p:nvPicPr>
          <p:cNvPr id="4" name="Picture 3" descr="MitoFree_shorter"/>
          <p:cNvPicPr>
            <a:picLocks noChangeAspect="1"/>
          </p:cNvPicPr>
          <p:nvPr/>
        </p:nvPicPr>
        <p:blipFill>
          <a:blip r:embed="rId1"/>
          <a:srcRect l="2664" t="5814" r="56099" b="89065"/>
          <a:stretch>
            <a:fillRect/>
          </a:stretch>
        </p:blipFill>
        <p:spPr>
          <a:xfrm>
            <a:off x="436245" y="4958080"/>
            <a:ext cx="4985385" cy="683895"/>
          </a:xfrm>
          <a:prstGeom prst="rect">
            <a:avLst/>
          </a:prstGeom>
        </p:spPr>
      </p:pic>
      <p:pic>
        <p:nvPicPr>
          <p:cNvPr id="5" name="Picture 4" descr="MitoFree_shorter"/>
          <p:cNvPicPr>
            <a:picLocks noChangeAspect="1"/>
          </p:cNvPicPr>
          <p:nvPr/>
        </p:nvPicPr>
        <p:blipFill>
          <a:blip r:embed="rId1"/>
          <a:srcRect l="2475" t="14537" r="55968" b="65035"/>
          <a:stretch>
            <a:fillRect/>
          </a:stretch>
        </p:blipFill>
        <p:spPr>
          <a:xfrm>
            <a:off x="5784215" y="4420235"/>
            <a:ext cx="3442335" cy="1869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3353</Words>
  <Application>WPS Presentation</Application>
  <PresentationFormat>Personalizar</PresentationFormat>
  <Paragraphs>155</Paragraphs>
  <Slides>16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SimSun</vt:lpstr>
      <vt:lpstr>Wingdings</vt:lpstr>
      <vt:lpstr>Arial</vt:lpstr>
      <vt:lpstr>Liberation Sans</vt:lpstr>
      <vt:lpstr>Symbol</vt:lpstr>
      <vt:lpstr>Times New Roman</vt:lpstr>
      <vt:lpstr>Calibri</vt:lpstr>
      <vt:lpstr>Noto Sans</vt:lpstr>
      <vt:lpstr>Noto Sans Symbols</vt:lpstr>
      <vt:lpstr>Calibri Light</vt:lpstr>
      <vt:lpstr>微软雅黑</vt:lpstr>
      <vt:lpstr>Droid Sans [1ASC]</vt:lpstr>
      <vt:lpstr/>
      <vt:lpstr>Arial Unicode MS</vt:lpstr>
      <vt:lpstr>Pothana2000</vt:lpstr>
      <vt:lpstr>Standard Symbols PS</vt:lpstr>
      <vt:lpstr>xos4 Terminus</vt:lpstr>
      <vt:lpstr>Office Theme</vt:lpstr>
      <vt:lpstr>Office Theme</vt:lpstr>
      <vt:lpstr>Office Theme</vt:lpstr>
      <vt:lpstr>PowerPoint 演示文稿</vt:lpstr>
      <vt:lpstr>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Mitogenomics: is it accessible?</vt:lpstr>
      <vt:lpstr>ALGORITHM (First half)</vt:lpstr>
      <vt:lpstr>ALGORITHM (Second half)</vt:lpstr>
      <vt:lpstr>ALGORITHM (Second half)</vt:lpstr>
      <vt:lpstr>MitoFree</vt:lpstr>
      <vt:lpstr>Conclusion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budget mitogenomics: Montagem, anotação, genômica comparativa e evolutiva de mitocôndrias de insetos usando dados públicos</dc:title>
  <dc:creator/>
  <cp:lastModifiedBy>gabriel</cp:lastModifiedBy>
  <cp:revision>198</cp:revision>
  <dcterms:created xsi:type="dcterms:W3CDTF">2019-10-22T13:34:14Z</dcterms:created>
  <dcterms:modified xsi:type="dcterms:W3CDTF">2019-10-22T13:34:14Z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41</vt:i4>
  </property>
  <property fmtid="{D5CDD505-2E9C-101B-9397-08002B2CF9AE}" pid="12" name="KSOProductBuildVer">
    <vt:lpwstr>1033-11.1.0.8392</vt:lpwstr>
  </property>
</Properties>
</file>